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5" r:id="rId5"/>
  </p:sldMasterIdLst>
  <p:notesMasterIdLst>
    <p:notesMasterId r:id="rId19"/>
  </p:notesMasterIdLst>
  <p:sldIdLst>
    <p:sldId id="280" r:id="rId6"/>
    <p:sldId id="320" r:id="rId7"/>
    <p:sldId id="323" r:id="rId8"/>
    <p:sldId id="309" r:id="rId9"/>
    <p:sldId id="325" r:id="rId10"/>
    <p:sldId id="322" r:id="rId11"/>
    <p:sldId id="329" r:id="rId12"/>
    <p:sldId id="330" r:id="rId13"/>
    <p:sldId id="324" r:id="rId14"/>
    <p:sldId id="331" r:id="rId15"/>
    <p:sldId id="314" r:id="rId16"/>
    <p:sldId id="317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5D1307-DF41-AD56-9F81-85518E76044E}" name="Pantha, Buddhi R" initials="PR" userId="S::bpantha3@gatech.edu::413d09ca-125a-4ac5-b482-84edb2e8c2a8" providerId="AD"/>
  <p188:author id="{845BE7D4-3C25-A65A-518C-0BD4F64BEF0C}" name="Dhungana, Bandana" initials="DB" userId="S::bdhungana6@gatech.edu::7f814f6a-1ca5-4648-9ac9-5e55bbc43be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7E8A6-D5EC-8646-A7FA-F17A4A39D51E}" v="87" dt="2024-06-13T01:50:32.277"/>
    <p1510:client id="{B2E216F2-14A5-48EF-9050-96FF1EC682A6}" v="408" dt="2024-06-12T23:19:25.123"/>
    <p1510:client id="{B33F44E5-ECC2-45A0-8219-EA1C9549318A}" v="7" dt="2024-06-12T02:01:41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4520D2-EF90-5846-9E3E-20076256906F}" type="doc">
      <dgm:prSet loTypeId="urn:microsoft.com/office/officeart/2005/8/layout/vProcess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0D2B2C14-444B-D94C-8FEC-9414EE1B77C1}">
      <dgm:prSet/>
      <dgm:spPr/>
      <dgm:t>
        <a:bodyPr/>
        <a:lstStyle/>
        <a:p>
          <a:r>
            <a:rPr lang="en-US" b="1" i="0"/>
            <a:t>Create the data </a:t>
          </a:r>
          <a:endParaRPr lang="en-US"/>
        </a:p>
      </dgm:t>
    </dgm:pt>
    <dgm:pt modelId="{3AE53021-8C9F-FD4C-93AF-B2B74339D36F}" type="parTrans" cxnId="{671C70E9-FCC3-6B4D-AC1D-1484E3618254}">
      <dgm:prSet/>
      <dgm:spPr/>
      <dgm:t>
        <a:bodyPr/>
        <a:lstStyle/>
        <a:p>
          <a:endParaRPr lang="en-US"/>
        </a:p>
      </dgm:t>
    </dgm:pt>
    <dgm:pt modelId="{F6251337-7AF8-C647-8473-DACA83B7EEEA}" type="sibTrans" cxnId="{671C70E9-FCC3-6B4D-AC1D-1484E3618254}">
      <dgm:prSet/>
      <dgm:spPr/>
      <dgm:t>
        <a:bodyPr/>
        <a:lstStyle/>
        <a:p>
          <a:endParaRPr lang="en-US"/>
        </a:p>
      </dgm:t>
    </dgm:pt>
    <dgm:pt modelId="{D48A9F4B-D7E6-1A48-BB25-F1835D63E8EC}">
      <dgm:prSet/>
      <dgm:spPr/>
      <dgm:t>
        <a:bodyPr/>
        <a:lstStyle/>
        <a:p>
          <a:r>
            <a:rPr lang="en-US" b="1" i="0"/>
            <a:t>Feature extraction</a:t>
          </a:r>
          <a:endParaRPr lang="en-US"/>
        </a:p>
      </dgm:t>
    </dgm:pt>
    <dgm:pt modelId="{E7D456CD-78F5-6645-9419-0EC8E340035A}" type="parTrans" cxnId="{C199C8E8-B30E-5544-AFEE-E089161E7591}">
      <dgm:prSet/>
      <dgm:spPr/>
      <dgm:t>
        <a:bodyPr/>
        <a:lstStyle/>
        <a:p>
          <a:endParaRPr lang="en-US"/>
        </a:p>
      </dgm:t>
    </dgm:pt>
    <dgm:pt modelId="{7ED99BA4-31B2-B743-9B0E-515A103CCD20}" type="sibTrans" cxnId="{C199C8E8-B30E-5544-AFEE-E089161E7591}">
      <dgm:prSet/>
      <dgm:spPr/>
      <dgm:t>
        <a:bodyPr/>
        <a:lstStyle/>
        <a:p>
          <a:endParaRPr lang="en-US"/>
        </a:p>
      </dgm:t>
    </dgm:pt>
    <dgm:pt modelId="{DDAE8DFA-C47F-9449-AC38-414A34F7CFF5}">
      <dgm:prSet/>
      <dgm:spPr/>
      <dgm:t>
        <a:bodyPr/>
        <a:lstStyle/>
        <a:p>
          <a:r>
            <a:rPr lang="en-US" b="1" i="0"/>
            <a:t>Split the data to train and test dataset </a:t>
          </a:r>
          <a:endParaRPr lang="en-US"/>
        </a:p>
      </dgm:t>
    </dgm:pt>
    <dgm:pt modelId="{660108A0-4AB7-2B41-8AC5-A153B75BED23}" type="parTrans" cxnId="{2AE448C2-EEBB-9045-AB55-E8CA32B1AE58}">
      <dgm:prSet/>
      <dgm:spPr/>
      <dgm:t>
        <a:bodyPr/>
        <a:lstStyle/>
        <a:p>
          <a:endParaRPr lang="en-US"/>
        </a:p>
      </dgm:t>
    </dgm:pt>
    <dgm:pt modelId="{A0BAF32F-0D1D-DF43-8DEA-8C55A1F10AC4}" type="sibTrans" cxnId="{2AE448C2-EEBB-9045-AB55-E8CA32B1AE58}">
      <dgm:prSet/>
      <dgm:spPr/>
      <dgm:t>
        <a:bodyPr/>
        <a:lstStyle/>
        <a:p>
          <a:endParaRPr lang="en-US"/>
        </a:p>
      </dgm:t>
    </dgm:pt>
    <dgm:pt modelId="{27361EB4-0179-4A4C-9178-72F5BCABCC40}">
      <dgm:prSet/>
      <dgm:spPr/>
      <dgm:t>
        <a:bodyPr/>
        <a:lstStyle/>
        <a:p>
          <a:r>
            <a:rPr lang="en-US" b="1" i="0"/>
            <a:t>Evaluate the model</a:t>
          </a:r>
          <a:endParaRPr lang="en-US"/>
        </a:p>
      </dgm:t>
    </dgm:pt>
    <dgm:pt modelId="{0D72F0A9-5864-9B4B-8CB7-3C2E9BA702AB}" type="parTrans" cxnId="{AE20F1B9-90C6-5146-AE17-50E47851181D}">
      <dgm:prSet/>
      <dgm:spPr/>
      <dgm:t>
        <a:bodyPr/>
        <a:lstStyle/>
        <a:p>
          <a:endParaRPr lang="en-US"/>
        </a:p>
      </dgm:t>
    </dgm:pt>
    <dgm:pt modelId="{0982C475-CE92-714C-9321-CAB6458E6038}" type="sibTrans" cxnId="{AE20F1B9-90C6-5146-AE17-50E47851181D}">
      <dgm:prSet/>
      <dgm:spPr/>
      <dgm:t>
        <a:bodyPr/>
        <a:lstStyle/>
        <a:p>
          <a:endParaRPr lang="en-US"/>
        </a:p>
      </dgm:t>
    </dgm:pt>
    <dgm:pt modelId="{F8D6F2C0-5932-6D42-8875-907127536BFC}">
      <dgm:prSet/>
      <dgm:spPr/>
      <dgm:t>
        <a:bodyPr/>
        <a:lstStyle/>
        <a:p>
          <a:r>
            <a:rPr lang="en-US" b="1" i="0"/>
            <a:t>Use the model</a:t>
          </a:r>
          <a:endParaRPr lang="en-US"/>
        </a:p>
      </dgm:t>
    </dgm:pt>
    <dgm:pt modelId="{5A39123B-BB8A-5B40-935A-17E1874E4167}" type="sibTrans" cxnId="{3E1C7EBA-94C2-5C4C-9AF8-14780308A109}">
      <dgm:prSet/>
      <dgm:spPr/>
      <dgm:t>
        <a:bodyPr/>
        <a:lstStyle/>
        <a:p>
          <a:endParaRPr lang="en-US"/>
        </a:p>
      </dgm:t>
    </dgm:pt>
    <dgm:pt modelId="{1E36A958-BC74-7C4D-990B-9D53F3D4A7C3}" type="parTrans" cxnId="{3E1C7EBA-94C2-5C4C-9AF8-14780308A109}">
      <dgm:prSet/>
      <dgm:spPr/>
      <dgm:t>
        <a:bodyPr/>
        <a:lstStyle/>
        <a:p>
          <a:endParaRPr lang="en-US"/>
        </a:p>
      </dgm:t>
    </dgm:pt>
    <dgm:pt modelId="{7F34870E-4F9F-4744-BA02-3E75A2FBE558}" type="pres">
      <dgm:prSet presAssocID="{8C4520D2-EF90-5846-9E3E-20076256906F}" presName="outerComposite" presStyleCnt="0">
        <dgm:presLayoutVars>
          <dgm:chMax val="5"/>
          <dgm:dir/>
          <dgm:resizeHandles val="exact"/>
        </dgm:presLayoutVars>
      </dgm:prSet>
      <dgm:spPr/>
    </dgm:pt>
    <dgm:pt modelId="{31752D43-2371-EF45-90A3-593EF14425B5}" type="pres">
      <dgm:prSet presAssocID="{8C4520D2-EF90-5846-9E3E-20076256906F}" presName="dummyMaxCanvas" presStyleCnt="0">
        <dgm:presLayoutVars/>
      </dgm:prSet>
      <dgm:spPr/>
    </dgm:pt>
    <dgm:pt modelId="{8ED25FC4-623D-5D47-9123-C84A37994782}" type="pres">
      <dgm:prSet presAssocID="{8C4520D2-EF90-5846-9E3E-20076256906F}" presName="FiveNodes_1" presStyleLbl="node1" presStyleIdx="0" presStyleCnt="5">
        <dgm:presLayoutVars>
          <dgm:bulletEnabled val="1"/>
        </dgm:presLayoutVars>
      </dgm:prSet>
      <dgm:spPr/>
    </dgm:pt>
    <dgm:pt modelId="{2FF27284-F194-3D4E-83BE-236E676AA0EF}" type="pres">
      <dgm:prSet presAssocID="{8C4520D2-EF90-5846-9E3E-20076256906F}" presName="FiveNodes_2" presStyleLbl="node1" presStyleIdx="1" presStyleCnt="5">
        <dgm:presLayoutVars>
          <dgm:bulletEnabled val="1"/>
        </dgm:presLayoutVars>
      </dgm:prSet>
      <dgm:spPr/>
    </dgm:pt>
    <dgm:pt modelId="{4A45BE1D-B509-384A-A4DE-4E117D45937C}" type="pres">
      <dgm:prSet presAssocID="{8C4520D2-EF90-5846-9E3E-20076256906F}" presName="FiveNodes_3" presStyleLbl="node1" presStyleIdx="2" presStyleCnt="5">
        <dgm:presLayoutVars>
          <dgm:bulletEnabled val="1"/>
        </dgm:presLayoutVars>
      </dgm:prSet>
      <dgm:spPr/>
    </dgm:pt>
    <dgm:pt modelId="{CA3BAC14-9E8E-F248-82D5-58BD7188E4ED}" type="pres">
      <dgm:prSet presAssocID="{8C4520D2-EF90-5846-9E3E-20076256906F}" presName="FiveNodes_4" presStyleLbl="node1" presStyleIdx="3" presStyleCnt="5">
        <dgm:presLayoutVars>
          <dgm:bulletEnabled val="1"/>
        </dgm:presLayoutVars>
      </dgm:prSet>
      <dgm:spPr/>
    </dgm:pt>
    <dgm:pt modelId="{79389557-414D-7A48-BC44-09A90E17BF75}" type="pres">
      <dgm:prSet presAssocID="{8C4520D2-EF90-5846-9E3E-20076256906F}" presName="FiveNodes_5" presStyleLbl="node1" presStyleIdx="4" presStyleCnt="5">
        <dgm:presLayoutVars>
          <dgm:bulletEnabled val="1"/>
        </dgm:presLayoutVars>
      </dgm:prSet>
      <dgm:spPr/>
    </dgm:pt>
    <dgm:pt modelId="{C2481956-8C77-6E4F-B074-0A1B58D05733}" type="pres">
      <dgm:prSet presAssocID="{8C4520D2-EF90-5846-9E3E-20076256906F}" presName="FiveConn_1-2" presStyleLbl="fgAccFollowNode1" presStyleIdx="0" presStyleCnt="4">
        <dgm:presLayoutVars>
          <dgm:bulletEnabled val="1"/>
        </dgm:presLayoutVars>
      </dgm:prSet>
      <dgm:spPr/>
    </dgm:pt>
    <dgm:pt modelId="{69D03C13-A0A0-7C40-A559-F2DB547F8E8E}" type="pres">
      <dgm:prSet presAssocID="{8C4520D2-EF90-5846-9E3E-20076256906F}" presName="FiveConn_2-3" presStyleLbl="fgAccFollowNode1" presStyleIdx="1" presStyleCnt="4">
        <dgm:presLayoutVars>
          <dgm:bulletEnabled val="1"/>
        </dgm:presLayoutVars>
      </dgm:prSet>
      <dgm:spPr/>
    </dgm:pt>
    <dgm:pt modelId="{AE249125-4800-AC4F-9DA0-F5AB971A3596}" type="pres">
      <dgm:prSet presAssocID="{8C4520D2-EF90-5846-9E3E-20076256906F}" presName="FiveConn_3-4" presStyleLbl="fgAccFollowNode1" presStyleIdx="2" presStyleCnt="4">
        <dgm:presLayoutVars>
          <dgm:bulletEnabled val="1"/>
        </dgm:presLayoutVars>
      </dgm:prSet>
      <dgm:spPr/>
    </dgm:pt>
    <dgm:pt modelId="{6B5B7080-6C0C-B54B-B0B4-52DBAB4EC29E}" type="pres">
      <dgm:prSet presAssocID="{8C4520D2-EF90-5846-9E3E-20076256906F}" presName="FiveConn_4-5" presStyleLbl="fgAccFollowNode1" presStyleIdx="3" presStyleCnt="4">
        <dgm:presLayoutVars>
          <dgm:bulletEnabled val="1"/>
        </dgm:presLayoutVars>
      </dgm:prSet>
      <dgm:spPr/>
    </dgm:pt>
    <dgm:pt modelId="{80C1C965-80D0-764A-B054-E536E563C4CE}" type="pres">
      <dgm:prSet presAssocID="{8C4520D2-EF90-5846-9E3E-20076256906F}" presName="FiveNodes_1_text" presStyleLbl="node1" presStyleIdx="4" presStyleCnt="5">
        <dgm:presLayoutVars>
          <dgm:bulletEnabled val="1"/>
        </dgm:presLayoutVars>
      </dgm:prSet>
      <dgm:spPr/>
    </dgm:pt>
    <dgm:pt modelId="{EE129B5F-A7BA-184F-98D3-4162C60F98B0}" type="pres">
      <dgm:prSet presAssocID="{8C4520D2-EF90-5846-9E3E-20076256906F}" presName="FiveNodes_2_text" presStyleLbl="node1" presStyleIdx="4" presStyleCnt="5">
        <dgm:presLayoutVars>
          <dgm:bulletEnabled val="1"/>
        </dgm:presLayoutVars>
      </dgm:prSet>
      <dgm:spPr/>
    </dgm:pt>
    <dgm:pt modelId="{A114F88C-AA38-A940-AD1B-95B37B6173B5}" type="pres">
      <dgm:prSet presAssocID="{8C4520D2-EF90-5846-9E3E-20076256906F}" presName="FiveNodes_3_text" presStyleLbl="node1" presStyleIdx="4" presStyleCnt="5">
        <dgm:presLayoutVars>
          <dgm:bulletEnabled val="1"/>
        </dgm:presLayoutVars>
      </dgm:prSet>
      <dgm:spPr/>
    </dgm:pt>
    <dgm:pt modelId="{BDE1D0B0-2A6F-3E40-A3DA-98C3C54AB99F}" type="pres">
      <dgm:prSet presAssocID="{8C4520D2-EF90-5846-9E3E-20076256906F}" presName="FiveNodes_4_text" presStyleLbl="node1" presStyleIdx="4" presStyleCnt="5">
        <dgm:presLayoutVars>
          <dgm:bulletEnabled val="1"/>
        </dgm:presLayoutVars>
      </dgm:prSet>
      <dgm:spPr/>
    </dgm:pt>
    <dgm:pt modelId="{81221DEE-5E65-8043-B078-62F9069036EF}" type="pres">
      <dgm:prSet presAssocID="{8C4520D2-EF90-5846-9E3E-20076256906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77F8816-E721-7541-8383-A08EBACD47B5}" type="presOf" srcId="{27361EB4-0179-4A4C-9178-72F5BCABCC40}" destId="{BDE1D0B0-2A6F-3E40-A3DA-98C3C54AB99F}" srcOrd="1" destOrd="0" presId="urn:microsoft.com/office/officeart/2005/8/layout/vProcess5"/>
    <dgm:cxn modelId="{D4AEB23B-2E25-B34C-AFA4-50A3A2EC8482}" type="presOf" srcId="{0D2B2C14-444B-D94C-8FEC-9414EE1B77C1}" destId="{8ED25FC4-623D-5D47-9123-C84A37994782}" srcOrd="0" destOrd="0" presId="urn:microsoft.com/office/officeart/2005/8/layout/vProcess5"/>
    <dgm:cxn modelId="{9C1ADB42-6439-D243-9034-986D3151A3BB}" type="presOf" srcId="{D48A9F4B-D7E6-1A48-BB25-F1835D63E8EC}" destId="{EE129B5F-A7BA-184F-98D3-4162C60F98B0}" srcOrd="1" destOrd="0" presId="urn:microsoft.com/office/officeart/2005/8/layout/vProcess5"/>
    <dgm:cxn modelId="{E73E5D43-AE25-0A46-8BC6-A01BBC9AFA90}" type="presOf" srcId="{F8D6F2C0-5932-6D42-8875-907127536BFC}" destId="{81221DEE-5E65-8043-B078-62F9069036EF}" srcOrd="1" destOrd="0" presId="urn:microsoft.com/office/officeart/2005/8/layout/vProcess5"/>
    <dgm:cxn modelId="{0712C84A-8082-C54F-830A-B73FB430571D}" type="presOf" srcId="{A0BAF32F-0D1D-DF43-8DEA-8C55A1F10AC4}" destId="{AE249125-4800-AC4F-9DA0-F5AB971A3596}" srcOrd="0" destOrd="0" presId="urn:microsoft.com/office/officeart/2005/8/layout/vProcess5"/>
    <dgm:cxn modelId="{36593974-18D5-1846-812A-1C6E1B5AA3DC}" type="presOf" srcId="{0D2B2C14-444B-D94C-8FEC-9414EE1B77C1}" destId="{80C1C965-80D0-764A-B054-E536E563C4CE}" srcOrd="1" destOrd="0" presId="urn:microsoft.com/office/officeart/2005/8/layout/vProcess5"/>
    <dgm:cxn modelId="{BFB33F77-9099-0649-A207-7158D2AAC160}" type="presOf" srcId="{27361EB4-0179-4A4C-9178-72F5BCABCC40}" destId="{CA3BAC14-9E8E-F248-82D5-58BD7188E4ED}" srcOrd="0" destOrd="0" presId="urn:microsoft.com/office/officeart/2005/8/layout/vProcess5"/>
    <dgm:cxn modelId="{2A071079-D2DD-DB4D-9EEB-317B9F46D98F}" type="presOf" srcId="{F6251337-7AF8-C647-8473-DACA83B7EEEA}" destId="{C2481956-8C77-6E4F-B074-0A1B58D05733}" srcOrd="0" destOrd="0" presId="urn:microsoft.com/office/officeart/2005/8/layout/vProcess5"/>
    <dgm:cxn modelId="{1E12938A-2AEB-C74F-8220-3B49C3A1A68D}" type="presOf" srcId="{7ED99BA4-31B2-B743-9B0E-515A103CCD20}" destId="{69D03C13-A0A0-7C40-A559-F2DB547F8E8E}" srcOrd="0" destOrd="0" presId="urn:microsoft.com/office/officeart/2005/8/layout/vProcess5"/>
    <dgm:cxn modelId="{BD423AA5-0E42-E449-AD8B-DFB603037A89}" type="presOf" srcId="{D48A9F4B-D7E6-1A48-BB25-F1835D63E8EC}" destId="{2FF27284-F194-3D4E-83BE-236E676AA0EF}" srcOrd="0" destOrd="0" presId="urn:microsoft.com/office/officeart/2005/8/layout/vProcess5"/>
    <dgm:cxn modelId="{D55BE7B1-AA46-D643-8861-6A8889291C3D}" type="presOf" srcId="{DDAE8DFA-C47F-9449-AC38-414A34F7CFF5}" destId="{4A45BE1D-B509-384A-A4DE-4E117D45937C}" srcOrd="0" destOrd="0" presId="urn:microsoft.com/office/officeart/2005/8/layout/vProcess5"/>
    <dgm:cxn modelId="{AE20F1B9-90C6-5146-AE17-50E47851181D}" srcId="{8C4520D2-EF90-5846-9E3E-20076256906F}" destId="{27361EB4-0179-4A4C-9178-72F5BCABCC40}" srcOrd="3" destOrd="0" parTransId="{0D72F0A9-5864-9B4B-8CB7-3C2E9BA702AB}" sibTransId="{0982C475-CE92-714C-9321-CAB6458E6038}"/>
    <dgm:cxn modelId="{3E1C7EBA-94C2-5C4C-9AF8-14780308A109}" srcId="{8C4520D2-EF90-5846-9E3E-20076256906F}" destId="{F8D6F2C0-5932-6D42-8875-907127536BFC}" srcOrd="4" destOrd="0" parTransId="{1E36A958-BC74-7C4D-990B-9D53F3D4A7C3}" sibTransId="{5A39123B-BB8A-5B40-935A-17E1874E4167}"/>
    <dgm:cxn modelId="{2AE448C2-EEBB-9045-AB55-E8CA32B1AE58}" srcId="{8C4520D2-EF90-5846-9E3E-20076256906F}" destId="{DDAE8DFA-C47F-9449-AC38-414A34F7CFF5}" srcOrd="2" destOrd="0" parTransId="{660108A0-4AB7-2B41-8AC5-A153B75BED23}" sibTransId="{A0BAF32F-0D1D-DF43-8DEA-8C55A1F10AC4}"/>
    <dgm:cxn modelId="{EFFC57CB-FCF4-FD4A-90B8-398F20DB7FF0}" type="presOf" srcId="{0982C475-CE92-714C-9321-CAB6458E6038}" destId="{6B5B7080-6C0C-B54B-B0B4-52DBAB4EC29E}" srcOrd="0" destOrd="0" presId="urn:microsoft.com/office/officeart/2005/8/layout/vProcess5"/>
    <dgm:cxn modelId="{FFA734D1-DC8B-234D-A962-82FDFA48265A}" type="presOf" srcId="{F8D6F2C0-5932-6D42-8875-907127536BFC}" destId="{79389557-414D-7A48-BC44-09A90E17BF75}" srcOrd="0" destOrd="0" presId="urn:microsoft.com/office/officeart/2005/8/layout/vProcess5"/>
    <dgm:cxn modelId="{BC378ED9-0BC6-3C47-A842-4CEF8A45FB93}" type="presOf" srcId="{DDAE8DFA-C47F-9449-AC38-414A34F7CFF5}" destId="{A114F88C-AA38-A940-AD1B-95B37B6173B5}" srcOrd="1" destOrd="0" presId="urn:microsoft.com/office/officeart/2005/8/layout/vProcess5"/>
    <dgm:cxn modelId="{C199C8E8-B30E-5544-AFEE-E089161E7591}" srcId="{8C4520D2-EF90-5846-9E3E-20076256906F}" destId="{D48A9F4B-D7E6-1A48-BB25-F1835D63E8EC}" srcOrd="1" destOrd="0" parTransId="{E7D456CD-78F5-6645-9419-0EC8E340035A}" sibTransId="{7ED99BA4-31B2-B743-9B0E-515A103CCD20}"/>
    <dgm:cxn modelId="{671C70E9-FCC3-6B4D-AC1D-1484E3618254}" srcId="{8C4520D2-EF90-5846-9E3E-20076256906F}" destId="{0D2B2C14-444B-D94C-8FEC-9414EE1B77C1}" srcOrd="0" destOrd="0" parTransId="{3AE53021-8C9F-FD4C-93AF-B2B74339D36F}" sibTransId="{F6251337-7AF8-C647-8473-DACA83B7EEEA}"/>
    <dgm:cxn modelId="{36BF3EEE-0564-0D43-87CE-3C9517EA8F23}" type="presOf" srcId="{8C4520D2-EF90-5846-9E3E-20076256906F}" destId="{7F34870E-4F9F-4744-BA02-3E75A2FBE558}" srcOrd="0" destOrd="0" presId="urn:microsoft.com/office/officeart/2005/8/layout/vProcess5"/>
    <dgm:cxn modelId="{18BA7FE9-4BEE-6F44-9B9F-CC114895FE6A}" type="presParOf" srcId="{7F34870E-4F9F-4744-BA02-3E75A2FBE558}" destId="{31752D43-2371-EF45-90A3-593EF14425B5}" srcOrd="0" destOrd="0" presId="urn:microsoft.com/office/officeart/2005/8/layout/vProcess5"/>
    <dgm:cxn modelId="{D44F9E97-D04C-9440-BFD3-D77B55AC857F}" type="presParOf" srcId="{7F34870E-4F9F-4744-BA02-3E75A2FBE558}" destId="{8ED25FC4-623D-5D47-9123-C84A37994782}" srcOrd="1" destOrd="0" presId="urn:microsoft.com/office/officeart/2005/8/layout/vProcess5"/>
    <dgm:cxn modelId="{75A7AB39-01B0-8D47-A20A-A6BDF9691312}" type="presParOf" srcId="{7F34870E-4F9F-4744-BA02-3E75A2FBE558}" destId="{2FF27284-F194-3D4E-83BE-236E676AA0EF}" srcOrd="2" destOrd="0" presId="urn:microsoft.com/office/officeart/2005/8/layout/vProcess5"/>
    <dgm:cxn modelId="{6BDF7A44-FD07-074E-8209-9866C7EE524B}" type="presParOf" srcId="{7F34870E-4F9F-4744-BA02-3E75A2FBE558}" destId="{4A45BE1D-B509-384A-A4DE-4E117D45937C}" srcOrd="3" destOrd="0" presId="urn:microsoft.com/office/officeart/2005/8/layout/vProcess5"/>
    <dgm:cxn modelId="{342DBD27-94F2-A643-8A58-3081158688F2}" type="presParOf" srcId="{7F34870E-4F9F-4744-BA02-3E75A2FBE558}" destId="{CA3BAC14-9E8E-F248-82D5-58BD7188E4ED}" srcOrd="4" destOrd="0" presId="urn:microsoft.com/office/officeart/2005/8/layout/vProcess5"/>
    <dgm:cxn modelId="{79603EE3-57A4-8C4D-A667-D392D5030BD1}" type="presParOf" srcId="{7F34870E-4F9F-4744-BA02-3E75A2FBE558}" destId="{79389557-414D-7A48-BC44-09A90E17BF75}" srcOrd="5" destOrd="0" presId="urn:microsoft.com/office/officeart/2005/8/layout/vProcess5"/>
    <dgm:cxn modelId="{4C470FE1-E4E5-FC47-8DD9-34BADD68EF51}" type="presParOf" srcId="{7F34870E-4F9F-4744-BA02-3E75A2FBE558}" destId="{C2481956-8C77-6E4F-B074-0A1B58D05733}" srcOrd="6" destOrd="0" presId="urn:microsoft.com/office/officeart/2005/8/layout/vProcess5"/>
    <dgm:cxn modelId="{292BA77F-BA41-4449-B82C-B79674AE7AE8}" type="presParOf" srcId="{7F34870E-4F9F-4744-BA02-3E75A2FBE558}" destId="{69D03C13-A0A0-7C40-A559-F2DB547F8E8E}" srcOrd="7" destOrd="0" presId="urn:microsoft.com/office/officeart/2005/8/layout/vProcess5"/>
    <dgm:cxn modelId="{E799F93F-038C-4C40-BD3F-F233DD5C3CCB}" type="presParOf" srcId="{7F34870E-4F9F-4744-BA02-3E75A2FBE558}" destId="{AE249125-4800-AC4F-9DA0-F5AB971A3596}" srcOrd="8" destOrd="0" presId="urn:microsoft.com/office/officeart/2005/8/layout/vProcess5"/>
    <dgm:cxn modelId="{8B25A543-5F7D-444A-807E-645DC1F4BBC7}" type="presParOf" srcId="{7F34870E-4F9F-4744-BA02-3E75A2FBE558}" destId="{6B5B7080-6C0C-B54B-B0B4-52DBAB4EC29E}" srcOrd="9" destOrd="0" presId="urn:microsoft.com/office/officeart/2005/8/layout/vProcess5"/>
    <dgm:cxn modelId="{10569887-3CDE-174B-A486-50EFC52F5C78}" type="presParOf" srcId="{7F34870E-4F9F-4744-BA02-3E75A2FBE558}" destId="{80C1C965-80D0-764A-B054-E536E563C4CE}" srcOrd="10" destOrd="0" presId="urn:microsoft.com/office/officeart/2005/8/layout/vProcess5"/>
    <dgm:cxn modelId="{4F47A3E2-A5C7-AC4B-B187-29EB7540E556}" type="presParOf" srcId="{7F34870E-4F9F-4744-BA02-3E75A2FBE558}" destId="{EE129B5F-A7BA-184F-98D3-4162C60F98B0}" srcOrd="11" destOrd="0" presId="urn:microsoft.com/office/officeart/2005/8/layout/vProcess5"/>
    <dgm:cxn modelId="{183D48EC-4634-A942-9FDE-E641EDC64507}" type="presParOf" srcId="{7F34870E-4F9F-4744-BA02-3E75A2FBE558}" destId="{A114F88C-AA38-A940-AD1B-95B37B6173B5}" srcOrd="12" destOrd="0" presId="urn:microsoft.com/office/officeart/2005/8/layout/vProcess5"/>
    <dgm:cxn modelId="{B6240F74-5EF1-4846-BC2D-64148EBAE0E5}" type="presParOf" srcId="{7F34870E-4F9F-4744-BA02-3E75A2FBE558}" destId="{BDE1D0B0-2A6F-3E40-A3DA-98C3C54AB99F}" srcOrd="13" destOrd="0" presId="urn:microsoft.com/office/officeart/2005/8/layout/vProcess5"/>
    <dgm:cxn modelId="{C531E361-F903-1F40-B71C-2DAE62960686}" type="presParOf" srcId="{7F34870E-4F9F-4744-BA02-3E75A2FBE558}" destId="{81221DEE-5E65-8043-B078-62F9069036E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25FC4-623D-5D47-9123-C84A37994782}">
      <dsp:nvSpPr>
        <dsp:cNvPr id="0" name=""/>
        <dsp:cNvSpPr/>
      </dsp:nvSpPr>
      <dsp:spPr>
        <a:xfrm>
          <a:off x="0" y="0"/>
          <a:ext cx="5321938" cy="907025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Create the data </a:t>
          </a:r>
          <a:endParaRPr lang="en-US" sz="2500" kern="1200"/>
        </a:p>
      </dsp:txBody>
      <dsp:txXfrm>
        <a:off x="26566" y="26566"/>
        <a:ext cx="4237065" cy="853893"/>
      </dsp:txXfrm>
    </dsp:sp>
    <dsp:sp modelId="{2FF27284-F194-3D4E-83BE-236E676AA0EF}">
      <dsp:nvSpPr>
        <dsp:cNvPr id="0" name=""/>
        <dsp:cNvSpPr/>
      </dsp:nvSpPr>
      <dsp:spPr>
        <a:xfrm>
          <a:off x="397417" y="1033001"/>
          <a:ext cx="5321938" cy="907025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199568"/>
            <a:satOff val="-23205"/>
            <a:lumOff val="114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Feature extraction</a:t>
          </a:r>
          <a:endParaRPr lang="en-US" sz="2500" kern="1200"/>
        </a:p>
      </dsp:txBody>
      <dsp:txXfrm>
        <a:off x="423983" y="1059567"/>
        <a:ext cx="4281822" cy="853893"/>
      </dsp:txXfrm>
    </dsp:sp>
    <dsp:sp modelId="{4A45BE1D-B509-384A-A4DE-4E117D45937C}">
      <dsp:nvSpPr>
        <dsp:cNvPr id="0" name=""/>
        <dsp:cNvSpPr/>
      </dsp:nvSpPr>
      <dsp:spPr>
        <a:xfrm>
          <a:off x="794835" y="2066002"/>
          <a:ext cx="5321938" cy="907025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399136"/>
            <a:satOff val="-46411"/>
            <a:lumOff val="229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Split the data to train and test dataset </a:t>
          </a:r>
          <a:endParaRPr lang="en-US" sz="2500" kern="1200"/>
        </a:p>
      </dsp:txBody>
      <dsp:txXfrm>
        <a:off x="821401" y="2092568"/>
        <a:ext cx="4281822" cy="853893"/>
      </dsp:txXfrm>
    </dsp:sp>
    <dsp:sp modelId="{CA3BAC14-9E8E-F248-82D5-58BD7188E4ED}">
      <dsp:nvSpPr>
        <dsp:cNvPr id="0" name=""/>
        <dsp:cNvSpPr/>
      </dsp:nvSpPr>
      <dsp:spPr>
        <a:xfrm>
          <a:off x="1192252" y="3099004"/>
          <a:ext cx="5321938" cy="907025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598703"/>
            <a:satOff val="-69616"/>
            <a:lumOff val="344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Evaluate the model</a:t>
          </a:r>
          <a:endParaRPr lang="en-US" sz="2500" kern="1200"/>
        </a:p>
      </dsp:txBody>
      <dsp:txXfrm>
        <a:off x="1218818" y="3125570"/>
        <a:ext cx="4281822" cy="853893"/>
      </dsp:txXfrm>
    </dsp:sp>
    <dsp:sp modelId="{79389557-414D-7A48-BC44-09A90E17BF75}">
      <dsp:nvSpPr>
        <dsp:cNvPr id="0" name=""/>
        <dsp:cNvSpPr/>
      </dsp:nvSpPr>
      <dsp:spPr>
        <a:xfrm>
          <a:off x="1589670" y="4132005"/>
          <a:ext cx="5321938" cy="907025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798271"/>
            <a:satOff val="-92821"/>
            <a:lumOff val="458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Use the model</a:t>
          </a:r>
          <a:endParaRPr lang="en-US" sz="2500" kern="1200"/>
        </a:p>
      </dsp:txBody>
      <dsp:txXfrm>
        <a:off x="1616236" y="4158571"/>
        <a:ext cx="4281822" cy="853893"/>
      </dsp:txXfrm>
    </dsp:sp>
    <dsp:sp modelId="{C2481956-8C77-6E4F-B074-0A1B58D05733}">
      <dsp:nvSpPr>
        <dsp:cNvPr id="0" name=""/>
        <dsp:cNvSpPr/>
      </dsp:nvSpPr>
      <dsp:spPr>
        <a:xfrm>
          <a:off x="4732372" y="662632"/>
          <a:ext cx="589566" cy="5895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865024" y="662632"/>
        <a:ext cx="324262" cy="443648"/>
      </dsp:txXfrm>
    </dsp:sp>
    <dsp:sp modelId="{69D03C13-A0A0-7C40-A559-F2DB547F8E8E}">
      <dsp:nvSpPr>
        <dsp:cNvPr id="0" name=""/>
        <dsp:cNvSpPr/>
      </dsp:nvSpPr>
      <dsp:spPr>
        <a:xfrm>
          <a:off x="5129789" y="1695633"/>
          <a:ext cx="589566" cy="5895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262441" y="1695633"/>
        <a:ext cx="324262" cy="443648"/>
      </dsp:txXfrm>
    </dsp:sp>
    <dsp:sp modelId="{AE249125-4800-AC4F-9DA0-F5AB971A3596}">
      <dsp:nvSpPr>
        <dsp:cNvPr id="0" name=""/>
        <dsp:cNvSpPr/>
      </dsp:nvSpPr>
      <dsp:spPr>
        <a:xfrm>
          <a:off x="5527207" y="2713518"/>
          <a:ext cx="589566" cy="5895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659859" y="2713518"/>
        <a:ext cx="324262" cy="443648"/>
      </dsp:txXfrm>
    </dsp:sp>
    <dsp:sp modelId="{6B5B7080-6C0C-B54B-B0B4-52DBAB4EC29E}">
      <dsp:nvSpPr>
        <dsp:cNvPr id="0" name=""/>
        <dsp:cNvSpPr/>
      </dsp:nvSpPr>
      <dsp:spPr>
        <a:xfrm>
          <a:off x="5924624" y="3756597"/>
          <a:ext cx="589566" cy="5895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057276" y="3756597"/>
        <a:ext cx="324262" cy="443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4176F-8339-554D-8D54-4DCFC52AAD0A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45D6D-DA9C-0245-9C03-52501488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0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45D6D-DA9C-0245-9C03-5250148849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7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45D6D-DA9C-0245-9C03-5250148849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1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www.scribbr.com</a:t>
            </a:r>
            <a:r>
              <a:rPr lang="en-US"/>
              <a:t>/citing-sources/cite-an-image/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45D6D-DA9C-0245-9C03-5250148849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3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2029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1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11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60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8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5853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61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164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6045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51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65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531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0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185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21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y.clevelandclinic.org/health/diagnostics/16953-electrocardiogram-ek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x.doi.org/10.15585/mmwr.mm7218a3" TargetMode="External"/><Relationship Id="rId4" Type="http://schemas.openxmlformats.org/officeDocument/2006/relationships/hyperlink" Target="https://ourworldindata.org/causes-of-death#:~:text=Heart%20diseases%20were%20the%20most,1%2Din%2D7%20death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34909"/>
            <a:ext cx="11650196" cy="3741271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Roboto"/>
                <a:ea typeface="Roboto"/>
                <a:cs typeface="Roboto"/>
              </a:rPr>
              <a:t>Machine Learning &amp; Signal Analysis </a:t>
            </a:r>
            <a:br>
              <a:rPr lang="en-US" sz="4000"/>
            </a:br>
            <a:r>
              <a:rPr lang="en-US" sz="4000">
                <a:latin typeface="Roboto"/>
                <a:ea typeface="Roboto"/>
                <a:cs typeface="Roboto"/>
              </a:rPr>
              <a:t>to predict component degradation with ECG data</a:t>
            </a:r>
            <a:br>
              <a:rPr lang="en-US" sz="4000"/>
            </a:br>
            <a:endParaRPr lang="en-US" sz="4000">
              <a:latin typeface="Roboto"/>
              <a:cs typeface="Bangla MN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B320D-5770-6F54-16E8-9C6D5C230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4" y="151280"/>
            <a:ext cx="177165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B7CDD-DBA9-F7F4-8F85-E22166E0B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866" y="124822"/>
            <a:ext cx="1991004" cy="1767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CBCA1-57A8-2868-CFCC-8A57D8BB88AE}"/>
              </a:ext>
            </a:extLst>
          </p:cNvPr>
          <p:cNvSpPr txBox="1"/>
          <p:nvPr/>
        </p:nvSpPr>
        <p:spPr>
          <a:xfrm>
            <a:off x="0" y="5419610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accent2">
                    <a:lumMod val="90000"/>
                    <a:lumOff val="10000"/>
                  </a:schemeClr>
                </a:solidFill>
                <a:latin typeface="Roboto"/>
                <a:ea typeface="Roboto"/>
                <a:cs typeface="Arial"/>
              </a:rPr>
              <a:t>Team 3: </a:t>
            </a:r>
            <a:r>
              <a:rPr lang="en-US" b="1" i="0">
                <a:solidFill>
                  <a:schemeClr val="accent2">
                    <a:lumMod val="90000"/>
                    <a:lumOff val="10000"/>
                  </a:schemeClr>
                </a:solidFill>
                <a:effectLst/>
                <a:latin typeface="Roboto"/>
                <a:ea typeface="Roboto"/>
                <a:cs typeface="Arial"/>
              </a:rPr>
              <a:t>Ahmed R. Memon, </a:t>
            </a:r>
            <a:r>
              <a:rPr lang="en-US" b="1">
                <a:solidFill>
                  <a:schemeClr val="accent2">
                    <a:lumMod val="90000"/>
                    <a:lumOff val="10000"/>
                  </a:schemeClr>
                </a:solidFill>
                <a:latin typeface="Roboto"/>
                <a:ea typeface="Roboto"/>
                <a:cs typeface="Arial"/>
              </a:rPr>
              <a:t>Bandana Dhungana</a:t>
            </a:r>
            <a:r>
              <a:rPr lang="en-US" b="1" i="0">
                <a:solidFill>
                  <a:schemeClr val="accent2">
                    <a:lumMod val="90000"/>
                    <a:lumOff val="10000"/>
                  </a:schemeClr>
                </a:solidFill>
                <a:effectLst/>
                <a:latin typeface="Roboto"/>
                <a:ea typeface="Roboto"/>
                <a:cs typeface="Arial"/>
              </a:rPr>
              <a:t>, Saisuriya Paranthaman</a:t>
            </a:r>
          </a:p>
          <a:p>
            <a:pPr algn="ctr"/>
            <a:endParaRPr lang="en-US" b="1">
              <a:solidFill>
                <a:schemeClr val="accent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67B6A-29F0-A132-0FA7-97D2A3D70AA6}"/>
              </a:ext>
            </a:extLst>
          </p:cNvPr>
          <p:cNvSpPr txBox="1"/>
          <p:nvPr/>
        </p:nvSpPr>
        <p:spPr>
          <a:xfrm>
            <a:off x="3532909" y="4052455"/>
            <a:ext cx="54032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Roboto"/>
                <a:ea typeface="Roboto"/>
                <a:cs typeface="Roboto"/>
              </a:rPr>
              <a:t>ISYE 6748 - Applied Analytics Practicum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033F8-47BF-D829-0A0A-0A3CACF9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/>
                <a:ea typeface="Roboto"/>
                <a:cs typeface="Arial"/>
              </a:rPr>
              <a:t>Improve Synthetic Data</a:t>
            </a:r>
            <a:endParaRPr lang="en-US">
              <a:latin typeface="Arial"/>
              <a:ea typeface="Roboto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ea typeface="Roboto"/>
                <a:cs typeface="Arial"/>
              </a:rPr>
              <a:t>Enhance the synthetic data generation to more closely resemble real ECG signals.</a:t>
            </a:r>
            <a:endParaRPr lang="en-US"/>
          </a:p>
          <a:p>
            <a:r>
              <a:rPr lang="en-US" b="1">
                <a:latin typeface="Roboto"/>
                <a:ea typeface="Roboto"/>
                <a:cs typeface="Roboto"/>
              </a:rPr>
              <a:t>Model Training</a:t>
            </a:r>
            <a:endParaRPr lang="en-US">
              <a:latin typeface="Roboto"/>
              <a:ea typeface="Roboto"/>
              <a:cs typeface="Roboto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Train Logistic Regression, Random Forest, SVM, and </a:t>
            </a:r>
            <a:r>
              <a:rPr lang="en-US" err="1">
                <a:latin typeface="Roboto"/>
                <a:ea typeface="Roboto"/>
                <a:cs typeface="Roboto"/>
              </a:rPr>
              <a:t>XGBoost</a:t>
            </a:r>
            <a:r>
              <a:rPr lang="en-US">
                <a:latin typeface="Roboto"/>
                <a:ea typeface="Roboto"/>
                <a:cs typeface="Roboto"/>
              </a:rPr>
              <a:t> models.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Validate using k-fold cross-validation.</a:t>
            </a:r>
          </a:p>
          <a:p>
            <a:r>
              <a:rPr lang="en-US" b="1">
                <a:latin typeface="Roboto"/>
                <a:ea typeface="Roboto"/>
                <a:cs typeface="Roboto"/>
              </a:rPr>
              <a:t>Feature Enhancement</a:t>
            </a:r>
            <a:endParaRPr lang="en-US">
              <a:latin typeface="Roboto"/>
              <a:ea typeface="Roboto"/>
              <a:cs typeface="Roboto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Explore advanced feature engineering techniques.</a:t>
            </a:r>
          </a:p>
          <a:p>
            <a:r>
              <a:rPr lang="en-US" b="1">
                <a:latin typeface="Roboto"/>
                <a:ea typeface="Roboto"/>
                <a:cs typeface="Roboto"/>
              </a:rPr>
              <a:t>Model Optimization</a:t>
            </a:r>
            <a:endParaRPr lang="en-US">
              <a:latin typeface="Roboto"/>
              <a:ea typeface="Roboto"/>
              <a:cs typeface="Roboto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Refine algorithms for greater accuracy.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Tune hyperparameters for optimal performance.</a:t>
            </a:r>
          </a:p>
          <a:p>
            <a:pPr marL="685800" lvl="1">
              <a:spcBef>
                <a:spcPts val="500"/>
              </a:spcBef>
              <a:buFont typeface="Courier New" panose="020B0604020202020204" pitchFamily="34" charset="0"/>
              <a:buChar char="o"/>
            </a:pPr>
            <a:endParaRPr lang="en-US"/>
          </a:p>
          <a:p>
            <a:pPr marL="685800">
              <a:spcBef>
                <a:spcPts val="500"/>
              </a:spcBef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255015-6254-5DFE-051D-31EAE2A4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Next Steps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402104"/>
            <a:ext cx="11430000" cy="1014761"/>
          </a:xfrm>
        </p:spPr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Summary of Workload Distribution </a:t>
            </a:r>
            <a:endParaRPr lang="en-US" b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8" name="Picture 7" descr="A group of people pushing a puzzle piece&#10;&#10;Description automatically generated">
            <a:extLst>
              <a:ext uri="{FF2B5EF4-FFF2-40B4-BE49-F238E27FC236}">
                <a16:creationId xmlns:a16="http://schemas.microsoft.com/office/drawing/2014/main" id="{02CC1B1E-F6E8-34AA-B776-D96076D2B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8" r="1876" b="5350"/>
          <a:stretch/>
        </p:blipFill>
        <p:spPr>
          <a:xfrm>
            <a:off x="9996317" y="116735"/>
            <a:ext cx="2090906" cy="1430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B02F06-4099-95A2-1EE9-F32FDB577541}"/>
              </a:ext>
            </a:extLst>
          </p:cNvPr>
          <p:cNvSpPr txBox="1"/>
          <p:nvPr/>
        </p:nvSpPr>
        <p:spPr>
          <a:xfrm>
            <a:off x="1215571" y="6204857"/>
            <a:ext cx="87811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b="1">
                <a:solidFill>
                  <a:srgbClr val="755500"/>
                </a:solidFill>
                <a:latin typeface="Roboto"/>
                <a:ea typeface="+mn-lt"/>
                <a:cs typeface="+mn-lt"/>
              </a:rPr>
              <a:t>Team progress will be assessed </a:t>
            </a:r>
            <a:r>
              <a:rPr lang="en-US" b="1">
                <a:solidFill>
                  <a:srgbClr val="755500"/>
                </a:solidFill>
                <a:latin typeface="Roboto"/>
                <a:ea typeface="Roboto"/>
                <a:cs typeface="Arial"/>
              </a:rPr>
              <a:t>based</a:t>
            </a:r>
            <a:r>
              <a:rPr lang="en-US" b="1">
                <a:solidFill>
                  <a:srgbClr val="755500"/>
                </a:solidFill>
                <a:latin typeface="Roboto"/>
                <a:ea typeface="+mn-lt"/>
                <a:cs typeface="+mn-lt"/>
              </a:rPr>
              <a:t> on internal milestones.</a:t>
            </a:r>
            <a:endParaRPr lang="en-US" sz="2800" b="1">
              <a:solidFill>
                <a:srgbClr val="755500"/>
              </a:solidFill>
              <a:latin typeface="Roboto"/>
              <a:ea typeface="Roboto"/>
              <a:cs typeface="Roboto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D4EA1AE-3D65-3C8C-30F2-B535BA973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05676"/>
              </p:ext>
            </p:extLst>
          </p:nvPr>
        </p:nvGraphicFramePr>
        <p:xfrm>
          <a:off x="380999" y="1235509"/>
          <a:ext cx="11362420" cy="5052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771">
                  <a:extLst>
                    <a:ext uri="{9D8B030D-6E8A-4147-A177-3AD203B41FA5}">
                      <a16:colId xmlns:a16="http://schemas.microsoft.com/office/drawing/2014/main" val="475950681"/>
                    </a:ext>
                  </a:extLst>
                </a:gridCol>
                <a:gridCol w="6022206">
                  <a:extLst>
                    <a:ext uri="{9D8B030D-6E8A-4147-A177-3AD203B41FA5}">
                      <a16:colId xmlns:a16="http://schemas.microsoft.com/office/drawing/2014/main" val="1927247256"/>
                    </a:ext>
                  </a:extLst>
                </a:gridCol>
                <a:gridCol w="3413443">
                  <a:extLst>
                    <a:ext uri="{9D8B030D-6E8A-4147-A177-3AD203B41FA5}">
                      <a16:colId xmlns:a16="http://schemas.microsoft.com/office/drawing/2014/main" val="1896163106"/>
                    </a:ext>
                  </a:extLst>
                </a:gridCol>
              </a:tblGrid>
              <a:tr h="385919"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baseline="0" noProof="0">
                          <a:solidFill>
                            <a:srgbClr val="FFFFFF"/>
                          </a:solidFill>
                          <a:latin typeface="Roboto"/>
                        </a:rPr>
                        <a:t>Description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Roboto"/>
                        </a:rPr>
                        <a:t>Assigned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90130"/>
                  </a:ext>
                </a:extLst>
              </a:tr>
              <a:tr h="366940"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Topic and Dataset finalization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Roboto"/>
                        </a:rPr>
                        <a:t>Decide on the project topic and select the dataset to use.</a:t>
                      </a:r>
                      <a:endParaRPr lang="en-US" sz="12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All team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399106"/>
                  </a:ext>
                </a:extLst>
              </a:tr>
              <a:tr h="366940"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Proposal slides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Roboto"/>
                        </a:rPr>
                        <a:t>Create slides for the project proposal presentation.</a:t>
                      </a:r>
                      <a:endParaRPr lang="en-US" sz="12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Roboto"/>
                        </a:rPr>
                        <a:t>Bandana Dhungana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746926"/>
                  </a:ext>
                </a:extLst>
              </a:tr>
              <a:tr h="208776"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Proposal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/>
                        <a:t>Present the proposal </a:t>
                      </a:r>
                      <a:endParaRPr lang="en-US" sz="12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+mn-cs"/>
                        </a:rPr>
                        <a:t>Ahmed R. Memon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559495"/>
                  </a:ext>
                </a:extLst>
              </a:tr>
              <a:tr h="366940"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FFT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/>
                        <a:t>Perform Fast Fourier Transform analysis on the dataset.</a:t>
                      </a:r>
                      <a:endParaRPr lang="en-US" sz="12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+mn-cs"/>
                        </a:rPr>
                        <a:t>Ahmed R. Memon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58574"/>
                  </a:ext>
                </a:extLst>
              </a:tr>
              <a:tr h="366940"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Classification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/>
                        <a:t>Develop and train classification models on the dataset.</a:t>
                      </a:r>
                      <a:endParaRPr lang="en-US" sz="12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Bandana Dhungana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928592"/>
                  </a:ext>
                </a:extLst>
              </a:tr>
              <a:tr h="366940"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Regression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/>
                        <a:t>Develop and train a regression model to predict outcomes.</a:t>
                      </a:r>
                      <a:endParaRPr lang="en-US" sz="12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+mn-cs"/>
                        </a:rPr>
                        <a:t>Saisuriya</a:t>
                      </a:r>
                      <a:r>
                        <a:rPr lang="en-US" sz="1200" b="1" i="0">
                          <a:solidFill>
                            <a:schemeClr val="accent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Roboto"/>
                          <a:ea typeface="Roboto"/>
                          <a:cs typeface="Arial"/>
                        </a:rPr>
                        <a:t>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+mn-cs"/>
                        </a:rPr>
                        <a:t>Paranthaman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95890"/>
                  </a:ext>
                </a:extLst>
              </a:tr>
              <a:tr h="525102"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Midterm slides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Prepare slides for the midterm presentation of the project progress.</a:t>
                      </a:r>
                      <a:endParaRPr lang="en-US" sz="12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All team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625264"/>
                  </a:ext>
                </a:extLst>
              </a:tr>
              <a:tr h="5251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Roboto"/>
                        </a:rP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Implement and optimize a Gradient Boosting model for the project.</a:t>
                      </a:r>
                      <a:endParaRPr lang="en-US" sz="12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+mn-cs"/>
                        </a:rPr>
                        <a:t>Ahmed R. Memon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57616"/>
                  </a:ext>
                </a:extLst>
              </a:tr>
              <a:tr h="525102"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Final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3057"/>
                          </a:solidFill>
                          <a:latin typeface="Roboto"/>
                        </a:rPr>
                        <a:t>Compile a comprehensive final report detailing all aspects of the project.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Roboto"/>
                        </a:rPr>
                        <a:t>All team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925863"/>
                  </a:ext>
                </a:extLst>
              </a:tr>
              <a:tr h="366940"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Final report  slides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Create slides summarizing the final report for presentation.</a:t>
                      </a:r>
                      <a:endParaRPr lang="en-US" sz="12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Roboto"/>
                        </a:rPr>
                        <a:t>All team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436557"/>
                  </a:ext>
                </a:extLst>
              </a:tr>
              <a:tr h="525102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>
                          <a:latin typeface="Roboto"/>
                        </a:rPr>
                        <a:t>Final report  presentation recording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Record the final report presentation for review or dissemination.</a:t>
                      </a:r>
                      <a:endParaRPr lang="en-US" sz="120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+mn-cs"/>
                        </a:rPr>
                        <a:t>Saisuriya</a:t>
                      </a:r>
                      <a:r>
                        <a:rPr lang="en-US" sz="1200" b="1" i="0">
                          <a:solidFill>
                            <a:schemeClr val="accent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Roboto"/>
                          <a:ea typeface="Roboto"/>
                          <a:cs typeface="Arial"/>
                        </a:rPr>
                        <a:t>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+mn-cs"/>
                        </a:rPr>
                        <a:t>Paranthaman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49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131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402104"/>
            <a:ext cx="11430000" cy="1014761"/>
          </a:xfrm>
        </p:spPr>
        <p:txBody>
          <a:bodyPr>
            <a:normAutofit/>
          </a:bodyPr>
          <a:lstStyle/>
          <a:p>
            <a:r>
              <a:rPr lang="en-US" sz="3600">
                <a:latin typeface="Roboto"/>
                <a:ea typeface="Calibri Light"/>
                <a:cs typeface="Bangla MN" pitchFamily="2" charset="0"/>
              </a:rPr>
              <a:t>References</a:t>
            </a:r>
            <a:endParaRPr lang="en-US">
              <a:latin typeface="Roboto"/>
              <a:cs typeface="Bangla MN" pitchFamily="2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939426A-E9E3-55C6-7059-9C578E53AA81}"/>
              </a:ext>
            </a:extLst>
          </p:cNvPr>
          <p:cNvSpPr txBox="1">
            <a:spLocks/>
          </p:cNvSpPr>
          <p:nvPr/>
        </p:nvSpPr>
        <p:spPr>
          <a:xfrm>
            <a:off x="4812030" y="1546985"/>
            <a:ext cx="6446519" cy="4172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7C407-E374-0FFF-92CF-82066CD1CCCC}"/>
              </a:ext>
            </a:extLst>
          </p:cNvPr>
          <p:cNvSpPr txBox="1"/>
          <p:nvPr/>
        </p:nvSpPr>
        <p:spPr>
          <a:xfrm>
            <a:off x="933451" y="1362319"/>
            <a:ext cx="9656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hlinkClick r:id="rId3"/>
              </a:rPr>
              <a:t>https://my.clevelandclinic.org/health/diagnostics/16953-electrocardiogram-ekg</a:t>
            </a:r>
            <a:endParaRPr lang="en-US"/>
          </a:p>
          <a:p>
            <a:pPr marL="342900" indent="-342900">
              <a:buAutoNum type="arabicPeriod"/>
            </a:pPr>
            <a:r>
              <a:rPr lang="en-US">
                <a:hlinkClick r:id="rId4"/>
              </a:rPr>
              <a:t>https://ourworldindata.org/causes-of-death#:~:text=Heart%20diseases%20were%20the%20most,1%2Din%2D7%20deaths</a:t>
            </a:r>
            <a:r>
              <a:rPr lang="en-US"/>
              <a:t>.</a:t>
            </a:r>
          </a:p>
          <a:p>
            <a:pPr marL="342900" indent="-342900">
              <a:buAutoNum type="arabicPeriod"/>
            </a:pPr>
            <a:r>
              <a:rPr lang="en-US" b="0" i="0">
                <a:solidFill>
                  <a:srgbClr val="000000"/>
                </a:solidFill>
                <a:effectLst/>
                <a:latin typeface="Nunito" pitchFamily="2" charset="77"/>
              </a:rPr>
              <a:t>Ahmad FB, </a:t>
            </a:r>
            <a:r>
              <a:rPr lang="en-US" b="0" i="0" err="1">
                <a:solidFill>
                  <a:srgbClr val="000000"/>
                </a:solidFill>
                <a:effectLst/>
                <a:latin typeface="Nunito" pitchFamily="2" charset="77"/>
              </a:rPr>
              <a:t>Cisewski</a:t>
            </a:r>
            <a:r>
              <a:rPr lang="en-US" b="0" i="0">
                <a:solidFill>
                  <a:srgbClr val="000000"/>
                </a:solidFill>
                <a:effectLst/>
                <a:latin typeface="Nunito" pitchFamily="2" charset="77"/>
              </a:rPr>
              <a:t> JA, Xu J, Anderson RN. Provisional Mortality Data — United States, 2022. MMWR </a:t>
            </a:r>
            <a:r>
              <a:rPr lang="en-US" b="0" i="0" err="1">
                <a:solidFill>
                  <a:srgbClr val="000000"/>
                </a:solidFill>
                <a:effectLst/>
                <a:latin typeface="Nunito" pitchFamily="2" charset="77"/>
              </a:rPr>
              <a:t>Morb</a:t>
            </a:r>
            <a:r>
              <a:rPr lang="en-US" b="0" i="0">
                <a:solidFill>
                  <a:srgbClr val="000000"/>
                </a:solidFill>
                <a:effectLst/>
                <a:latin typeface="Nunito" pitchFamily="2" charset="77"/>
              </a:rPr>
              <a:t> Mortal </a:t>
            </a:r>
            <a:r>
              <a:rPr lang="en-US" b="0" i="0" err="1">
                <a:solidFill>
                  <a:srgbClr val="000000"/>
                </a:solidFill>
                <a:effectLst/>
                <a:latin typeface="Nunito" pitchFamily="2" charset="77"/>
              </a:rPr>
              <a:t>Wkly</a:t>
            </a:r>
            <a:r>
              <a:rPr lang="en-US" b="0" i="0">
                <a:solidFill>
                  <a:srgbClr val="000000"/>
                </a:solidFill>
                <a:effectLst/>
                <a:latin typeface="Nunito" pitchFamily="2" charset="77"/>
              </a:rPr>
              <a:t> Rep 2023;72:488–492. DOI: </a:t>
            </a:r>
            <a:r>
              <a:rPr lang="en-US" b="0" i="0" u="sng">
                <a:solidFill>
                  <a:srgbClr val="075290"/>
                </a:solidFill>
                <a:effectLst/>
                <a:latin typeface="Nunito" pitchFamily="2" charset="77"/>
                <a:hlinkClick r:id="rId5"/>
              </a:rPr>
              <a:t>http://dx.doi.org/10.15585/mmwr.mm7218a3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73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B020-5D57-E899-3945-762B24E6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>
            <a:normAutofit/>
          </a:bodyPr>
          <a:lstStyle/>
          <a:p>
            <a:pPr algn="ctr"/>
            <a:r>
              <a:rPr lang="en-US" sz="9600">
                <a:latin typeface="Bangla MN" pitchFamily="2" charset="0"/>
                <a:cs typeface="Bangla MN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9481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 baseline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83B08-B12E-A500-FE17-68F871C0EF86}"/>
              </a:ext>
            </a:extLst>
          </p:cNvPr>
          <p:cNvSpPr txBox="1"/>
          <p:nvPr/>
        </p:nvSpPr>
        <p:spPr>
          <a:xfrm>
            <a:off x="379048" y="1215483"/>
            <a:ext cx="6624425" cy="422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ECG signal is a graphical representation of electrical activity of heart to identify heart disease and abnormalities.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Noise and other factors called artifacts can produce spikes in ECG signals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of machine learning algorithms to identify the variation of these signals can be beneficial for identification of pattern that could suggest cardiac abnormality.</a:t>
            </a:r>
          </a:p>
        </p:txBody>
      </p:sp>
      <p:pic>
        <p:nvPicPr>
          <p:cNvPr id="7" name="Picture 6" descr="Diagram of a heart diagram showing the heart and the heart's pulse&#10;&#10;Description automatically generated with medium confidence">
            <a:extLst>
              <a:ext uri="{FF2B5EF4-FFF2-40B4-BE49-F238E27FC236}">
                <a16:creationId xmlns:a16="http://schemas.microsoft.com/office/drawing/2014/main" id="{8D94161E-F152-DD79-2322-33F3086E2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90" r="-18360" b="2950"/>
          <a:stretch/>
        </p:blipFill>
        <p:spPr>
          <a:xfrm>
            <a:off x="7476544" y="810491"/>
            <a:ext cx="3496256" cy="463064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3840FA-DE07-903B-CE9F-CB8EA2BC78A2}"/>
              </a:ext>
            </a:extLst>
          </p:cNvPr>
          <p:cNvSpPr txBox="1"/>
          <p:nvPr/>
        </p:nvSpPr>
        <p:spPr>
          <a:xfrm>
            <a:off x="7689272" y="5862843"/>
            <a:ext cx="392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source : Cleveland clinic  [1]</a:t>
            </a:r>
          </a:p>
        </p:txBody>
      </p:sp>
    </p:spTree>
    <p:extLst>
      <p:ext uri="{BB962C8B-B14F-4D97-AF65-F5344CB8AC3E}">
        <p14:creationId xmlns:p14="http://schemas.microsoft.com/office/powerpoint/2010/main" val="55154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3A23687-6E16-D7BC-255E-BD5D0BEF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402104"/>
            <a:ext cx="11430000" cy="1014761"/>
          </a:xfrm>
        </p:spPr>
        <p:txBody>
          <a:bodyPr/>
          <a:lstStyle/>
          <a:p>
            <a:r>
              <a:rPr lang="en-US" sz="3600">
                <a:latin typeface="Bangla MN" pitchFamily="2" charset="0"/>
                <a:ea typeface="Calibri Light"/>
                <a:cs typeface="Bangla MN" pitchFamily="2" charset="0"/>
              </a:rPr>
              <a:t>Motivation &amp; Problem Discussion</a:t>
            </a:r>
            <a:endParaRPr lang="en-US">
              <a:latin typeface="Bangla MN" pitchFamily="2" charset="0"/>
              <a:cs typeface="Bangla MN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6CA1E-5E30-732C-C27D-D3A40D523501}"/>
              </a:ext>
            </a:extLst>
          </p:cNvPr>
          <p:cNvSpPr txBox="1"/>
          <p:nvPr/>
        </p:nvSpPr>
        <p:spPr>
          <a:xfrm>
            <a:off x="572425" y="1431867"/>
            <a:ext cx="5688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Cardiovascular disease is one of the leading cause of death, responsible of one third of fatalities globally [2].</a:t>
            </a:r>
          </a:p>
          <a:p>
            <a:endParaRPr lang="en-US"/>
          </a:p>
          <a:p>
            <a:r>
              <a:rPr lang="en-US"/>
              <a:t>Patients with suspected cardiac disorders are required to undergo ECG tests, where cardiologists examine the patterns and variations in the ECG signals.</a:t>
            </a:r>
          </a:p>
          <a:p>
            <a:endParaRPr lang="en-US"/>
          </a:p>
          <a:p>
            <a:r>
              <a:rPr lang="en-US"/>
              <a:t>However, manual analysis of these signals is difficult and prone to inaccuracies.</a:t>
            </a:r>
          </a:p>
          <a:p>
            <a:endParaRPr lang="en-US"/>
          </a:p>
          <a:p>
            <a:r>
              <a:rPr lang="en-US"/>
              <a:t>Achieving more accurate, cost-effective, and automated analysis of these signals using Machine learning algorithms is highly advantageous.</a:t>
            </a:r>
          </a:p>
          <a:p>
            <a:endParaRPr lang="en-US"/>
          </a:p>
        </p:txBody>
      </p:sp>
      <p:pic>
        <p:nvPicPr>
          <p:cNvPr id="4" name="Picture 3" descr="A blue and white background with icons&#10;&#10;Description automatically generated">
            <a:extLst>
              <a:ext uri="{FF2B5EF4-FFF2-40B4-BE49-F238E27FC236}">
                <a16:creationId xmlns:a16="http://schemas.microsoft.com/office/drawing/2014/main" id="{28A717F6-9123-46A6-F96F-2FC2FC553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" r="2556"/>
          <a:stretch/>
        </p:blipFill>
        <p:spPr>
          <a:xfrm>
            <a:off x="6469697" y="1623539"/>
            <a:ext cx="4827665" cy="284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07494-3B5E-5352-0AD4-1666595AC9C4}"/>
              </a:ext>
            </a:extLst>
          </p:cNvPr>
          <p:cNvSpPr txBox="1"/>
          <p:nvPr/>
        </p:nvSpPr>
        <p:spPr>
          <a:xfrm>
            <a:off x="9089488" y="4677075"/>
            <a:ext cx="206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CDC [3]</a:t>
            </a:r>
          </a:p>
        </p:txBody>
      </p:sp>
    </p:spTree>
    <p:extLst>
      <p:ext uri="{BB962C8B-B14F-4D97-AF65-F5344CB8AC3E}">
        <p14:creationId xmlns:p14="http://schemas.microsoft.com/office/powerpoint/2010/main" val="206741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402104"/>
            <a:ext cx="11430000" cy="1014761"/>
          </a:xfrm>
        </p:spPr>
        <p:txBody>
          <a:bodyPr>
            <a:normAutofit fontScale="90000"/>
          </a:bodyPr>
          <a:lstStyle/>
          <a:p>
            <a:r>
              <a:rPr lang="en-US" sz="3600">
                <a:latin typeface="Roboto"/>
                <a:ea typeface="Calibri Light"/>
                <a:cs typeface="Bangla MN" pitchFamily="2" charset="0"/>
              </a:rPr>
              <a:t>Project </a:t>
            </a:r>
            <a:r>
              <a:rPr lang="en-US">
                <a:latin typeface="Roboto"/>
                <a:ea typeface="Calibri Light"/>
                <a:cs typeface="Bangla MN" pitchFamily="2" charset="0"/>
              </a:rPr>
              <a:t>Goals</a:t>
            </a:r>
            <a:br>
              <a:rPr lang="en-US" sz="3600">
                <a:latin typeface="Roboto"/>
                <a:ea typeface="Calibri Light"/>
                <a:cs typeface="Bangla MN" pitchFamily="2" charset="0"/>
              </a:rPr>
            </a:br>
            <a:endParaRPr lang="en-US">
              <a:latin typeface="Roboto"/>
              <a:cs typeface="Bangla M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9C4B1-129F-28F8-72D0-1C5C328FCC7A}"/>
              </a:ext>
            </a:extLst>
          </p:cNvPr>
          <p:cNvSpPr txBox="1"/>
          <p:nvPr/>
        </p:nvSpPr>
        <p:spPr>
          <a:xfrm>
            <a:off x="671513" y="1185863"/>
            <a:ext cx="10155814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>
                <a:latin typeface="Roboto"/>
                <a:ea typeface="Roboto"/>
                <a:cs typeface="Roboto"/>
              </a:rPr>
              <a:t>Perform Machine Learning to classify strong and weak ECG signals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</a:rPr>
              <a:t>FFT analysis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</a:rPr>
              <a:t>Classification models (Logistic Regression, Random Forest, SVM)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>
                <a:latin typeface="Roboto"/>
                <a:ea typeface="Roboto"/>
                <a:cs typeface="Roboto"/>
              </a:rPr>
              <a:t>Predict strong and weak ECG signal using test data.</a:t>
            </a:r>
          </a:p>
          <a:p>
            <a:pPr marL="914400" lvl="1" indent="-457200">
              <a:buFont typeface="Arial" pitchFamily="2" charset="2"/>
              <a:buChar char="•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Roboto"/>
                <a:ea typeface="+mn-lt"/>
                <a:cs typeface="+mn-lt"/>
              </a:rPr>
              <a:t>Regression model (Linear)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Roboto"/>
              <a:ea typeface="Roboto"/>
              <a:cs typeface="Roboto"/>
            </a:endParaRPr>
          </a:p>
          <a:p>
            <a:pPr marL="914400" lvl="1" indent="-457200">
              <a:buFont typeface="Arial" pitchFamily="2" charset="2"/>
              <a:buChar char="•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Arial"/>
                <a:ea typeface="Roboto"/>
                <a:cs typeface="Arial"/>
              </a:rPr>
              <a:t>Gradient Boosting (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latin typeface="Arial"/>
                <a:ea typeface="Roboto"/>
                <a:cs typeface="Arial"/>
              </a:rPr>
              <a:t>XGBoost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Arial"/>
                <a:ea typeface="Roboto"/>
                <a:cs typeface="Arial"/>
              </a:rPr>
              <a:t>)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>
                <a:latin typeface="Roboto"/>
                <a:ea typeface="Roboto"/>
                <a:cs typeface="Roboto"/>
              </a:rPr>
              <a:t>Measure model performance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</a:rPr>
              <a:t>k fold cross validation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</a:rPr>
              <a:t>confusion matrix for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355900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AB4F657F-AAC4-A766-8FFD-60B740395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402104"/>
            <a:ext cx="11430000" cy="1014761"/>
          </a:xfrm>
        </p:spPr>
        <p:txBody>
          <a:bodyPr>
            <a:normAutofit/>
          </a:bodyPr>
          <a:lstStyle/>
          <a:p>
            <a:r>
              <a:rPr lang="en-US">
                <a:latin typeface="Bangla MN" pitchFamily="2" charset="0"/>
                <a:cs typeface="Bangla MN" pitchFamily="2" charset="0"/>
              </a:rPr>
              <a:t>Plan overview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2E54C9B-D28E-3734-1FDF-601F71E34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016087"/>
              </p:ext>
            </p:extLst>
          </p:nvPr>
        </p:nvGraphicFramePr>
        <p:xfrm>
          <a:off x="2664652" y="1257206"/>
          <a:ext cx="6911609" cy="5039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48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18031-6B62-BABA-1C09-1A94122A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Data Preparation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D35834-E5A1-8364-87D5-7614F6905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700">
                <a:latin typeface="Roboto"/>
                <a:ea typeface="Roboto"/>
                <a:cs typeface="Roboto"/>
              </a:rPr>
              <a:t>We will use simulation to create synthetic dataset based on ECG signals. </a:t>
            </a:r>
          </a:p>
          <a:p>
            <a:pPr marL="914400" lvl="1" indent="-457200"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700">
                <a:latin typeface="Roboto"/>
                <a:ea typeface="Roboto"/>
                <a:cs typeface="Roboto"/>
              </a:rPr>
              <a:t>ECG Signal is synthesized by summing sinusoidal waves at different frequency (1 Hz, 3Hz, 50Hz) to mimic the heart's electrical activity.</a:t>
            </a:r>
          </a:p>
          <a:p>
            <a:pPr marL="914400" lvl="1" indent="-457200"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700">
                <a:latin typeface="Roboto"/>
                <a:ea typeface="Roboto"/>
                <a:cs typeface="Roboto"/>
              </a:rPr>
              <a:t>Noise is added to the synthetic ECG signals to simulate real-world signal inference. </a:t>
            </a:r>
          </a:p>
          <a:p>
            <a:pPr marL="914400" lvl="1" indent="-457200"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700">
                <a:latin typeface="Roboto"/>
                <a:ea typeface="Roboto"/>
                <a:cs typeface="Roboto"/>
              </a:rPr>
              <a:t>High-pass and low-pass filters are applied to the noisy signals to remove unwanted frequencies, with a cutoff  0.5Hz and 30Hz respectively.</a:t>
            </a:r>
          </a:p>
          <a:p>
            <a:pPr marL="914400" lvl="1" indent="-457200"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700">
                <a:latin typeface="Roboto"/>
                <a:ea typeface="Roboto"/>
                <a:cs typeface="Roboto"/>
              </a:rPr>
              <a:t>Short-Time Fourier Transform (STFT) is applied to the original, noisy, high-pass and low-pass signals to analyze their frequency over time.</a:t>
            </a:r>
          </a:p>
          <a:p>
            <a:pPr marL="914400" lvl="1" indent="-457200">
              <a:spcBef>
                <a:spcPts val="0"/>
              </a:spcBef>
              <a:buFont typeface="Courier New,monospace" panose="020B0604020202020204" pitchFamily="34" charset="0"/>
              <a:buChar char="o"/>
            </a:pPr>
            <a:endParaRPr lang="en-US" sz="1700"/>
          </a:p>
          <a:p>
            <a:endParaRPr lang="en-US" sz="1700"/>
          </a:p>
        </p:txBody>
      </p:sp>
      <p:pic>
        <p:nvPicPr>
          <p:cNvPr id="9" name="Content Placeholder 8" descr="A group of blue lines&#10;&#10;Description automatically generated">
            <a:extLst>
              <a:ext uri="{FF2B5EF4-FFF2-40B4-BE49-F238E27FC236}">
                <a16:creationId xmlns:a16="http://schemas.microsoft.com/office/drawing/2014/main" id="{2B105055-B24A-BD1B-92DB-E0186D5DE6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463470"/>
            <a:ext cx="5613400" cy="3729677"/>
          </a:xfrm>
          <a:noFill/>
        </p:spPr>
      </p:pic>
    </p:spTree>
    <p:extLst>
      <p:ext uri="{BB962C8B-B14F-4D97-AF65-F5344CB8AC3E}">
        <p14:creationId xmlns:p14="http://schemas.microsoft.com/office/powerpoint/2010/main" val="145478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AE0E-0606-0622-8E91-D01FF73E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Creating Data Set for ECG Signals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A448-4C0F-B22A-B2E7-CC6D1948E7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Have created ECG signals data set based on 3 sinusoids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We will use sampling Freq of 500 Hz. Can experiment if needed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Have applied random noise to the signal to account for variation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Degraded the signals in the dataset and applied the short-term Fourier transformation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E58EE-F819-E258-00C3-6ABE695FC7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r>
              <a:rPr lang="en-US">
                <a:latin typeface="Roboto"/>
                <a:ea typeface="Roboto"/>
                <a:cs typeface="Roboto"/>
              </a:rPr>
              <a:t>Composition of ECG signal</a:t>
            </a:r>
            <a:endParaRPr lang="en-US"/>
          </a:p>
          <a:p>
            <a:pPr>
              <a:buFont typeface="Arial"/>
            </a:pPr>
            <a:r>
              <a:rPr lang="en-US">
                <a:latin typeface="Roboto"/>
                <a:ea typeface="Roboto"/>
                <a:cs typeface="Roboto"/>
              </a:rPr>
              <a:t>3 sinusoidal components</a:t>
            </a:r>
          </a:p>
          <a:p>
            <a:pPr>
              <a:buFont typeface="Arial"/>
            </a:pPr>
            <a:r>
              <a:rPr lang="en-US">
                <a:latin typeface="Roboto"/>
                <a:ea typeface="Roboto"/>
                <a:cs typeface="Roboto"/>
              </a:rPr>
              <a:t>1 Hz sine wave, which can represent the heart rate</a:t>
            </a:r>
          </a:p>
          <a:p>
            <a:pPr>
              <a:buFont typeface="Arial"/>
            </a:pPr>
            <a:r>
              <a:rPr lang="en-US">
                <a:latin typeface="Roboto"/>
                <a:ea typeface="Roboto"/>
                <a:cs typeface="Roboto"/>
              </a:rPr>
              <a:t>3 Hz sine wave, can represent some higher freq. Component of the ECG signal. </a:t>
            </a:r>
          </a:p>
          <a:p>
            <a:pPr>
              <a:buFont typeface="Arial"/>
            </a:pPr>
            <a:r>
              <a:rPr lang="en-US">
                <a:latin typeface="Roboto"/>
                <a:ea typeface="Roboto"/>
                <a:cs typeface="Roboto"/>
              </a:rPr>
              <a:t>50 Hz sine wave included to add high-frequency content to signal</a:t>
            </a:r>
          </a:p>
        </p:txBody>
      </p:sp>
    </p:spTree>
    <p:extLst>
      <p:ext uri="{BB962C8B-B14F-4D97-AF65-F5344CB8AC3E}">
        <p14:creationId xmlns:p14="http://schemas.microsoft.com/office/powerpoint/2010/main" val="411158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21AD0-12E6-CE80-AD37-64C20573F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STFT allows to analyze frequency content of ECG signal and how it changes over time.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Cardiac events such as ischemia, fibrillation, or arrhythmias have distinct freq. Characteristics that can be identified. Using STFT we can detect these abnormalities more effectively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STFT can identify and filter out noise components.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STFT provides features that can capture frequency content of the ECG signal. These features can be used in ML model ability to classify the signal as strong or weak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251A3-56D9-E0FE-1FD2-BAF1E8E8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Short Term Fourier Transformation (STFT)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8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33324C-F5A4-432A-020B-9164FEB1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Up-to-date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C2ADC-73E7-E43B-CBBE-92F5AC2A08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057" y="2299051"/>
            <a:ext cx="11044113" cy="1036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C35F46-7353-4EFF-00AE-CCC3CF475BC1}"/>
              </a:ext>
            </a:extLst>
          </p:cNvPr>
          <p:cNvSpPr txBox="1"/>
          <p:nvPr/>
        </p:nvSpPr>
        <p:spPr>
          <a:xfrm>
            <a:off x="381000" y="1215483"/>
            <a:ext cx="1104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We have created a synthetic data set (5000 rows x 13 columns).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First four rows of the dataset is as below.</a:t>
            </a:r>
          </a:p>
        </p:txBody>
      </p:sp>
    </p:spTree>
    <p:extLst>
      <p:ext uri="{BB962C8B-B14F-4D97-AF65-F5344CB8AC3E}">
        <p14:creationId xmlns:p14="http://schemas.microsoft.com/office/powerpoint/2010/main" val="324136541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477FD02CA5FF45BC33F696FB45B983" ma:contentTypeVersion="11" ma:contentTypeDescription="Create a new document." ma:contentTypeScope="" ma:versionID="8dff1650211ae9bef5fe3d0876a9338d">
  <xsd:schema xmlns:xsd="http://www.w3.org/2001/XMLSchema" xmlns:xs="http://www.w3.org/2001/XMLSchema" xmlns:p="http://schemas.microsoft.com/office/2006/metadata/properties" xmlns:ns2="78f2a3ab-91ac-4b45-8ed5-48429e1e9c88" xmlns:ns3="492d3f8d-88cb-44d8-9a5d-11f6f3b9e96c" targetNamespace="http://schemas.microsoft.com/office/2006/metadata/properties" ma:root="true" ma:fieldsID="afcc00a21b457169d5ca3a173aabd3f2" ns2:_="" ns3:_="">
    <xsd:import namespace="78f2a3ab-91ac-4b45-8ed5-48429e1e9c88"/>
    <xsd:import namespace="492d3f8d-88cb-44d8-9a5d-11f6f3b9e96c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2a3ab-91ac-4b45-8ed5-48429e1e9c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2d3f8d-88cb-44d8-9a5d-11f6f3b9e96c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6edee6b-7fc4-456b-a231-74395399df5e}" ma:internalName="TaxCatchAll" ma:showField="CatchAllData" ma:web="492d3f8d-88cb-44d8-9a5d-11f6f3b9e9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f2a3ab-91ac-4b45-8ed5-48429e1e9c88">
      <Terms xmlns="http://schemas.microsoft.com/office/infopath/2007/PartnerControls"/>
    </lcf76f155ced4ddcb4097134ff3c332f>
    <TaxCatchAll xmlns="492d3f8d-88cb-44d8-9a5d-11f6f3b9e96c" xsi:nil="true"/>
  </documentManagement>
</p:properties>
</file>

<file path=customXml/itemProps1.xml><?xml version="1.0" encoding="utf-8"?>
<ds:datastoreItem xmlns:ds="http://schemas.openxmlformats.org/officeDocument/2006/customXml" ds:itemID="{B73981B6-7DF9-4CF6-BEB3-C6E2AE6444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56E595-B2D4-4A61-A1CC-D3203570FFD4}">
  <ds:schemaRefs>
    <ds:schemaRef ds:uri="492d3f8d-88cb-44d8-9a5d-11f6f3b9e96c"/>
    <ds:schemaRef ds:uri="78f2a3ab-91ac-4b45-8ed5-48429e1e9c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A684E87-70E8-4248-BBA4-F593B832E307}">
  <ds:schemaRefs>
    <ds:schemaRef ds:uri="492d3f8d-88cb-44d8-9a5d-11f6f3b9e96c"/>
    <ds:schemaRef ds:uri="78f2a3ab-91ac-4b45-8ed5-48429e1e9c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13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Title Page</vt:lpstr>
      <vt:lpstr>Content Page</vt:lpstr>
      <vt:lpstr>Machine Learning &amp; Signal Analysis  to predict component degradation with ECG data </vt:lpstr>
      <vt:lpstr>Introduction</vt:lpstr>
      <vt:lpstr>Motivation &amp; Problem Discussion</vt:lpstr>
      <vt:lpstr>Project Goals </vt:lpstr>
      <vt:lpstr>Plan overview</vt:lpstr>
      <vt:lpstr>Data Preparation</vt:lpstr>
      <vt:lpstr>Creating Data Set for ECG Signals</vt:lpstr>
      <vt:lpstr>Short Term Fourier Transformation (STFT)</vt:lpstr>
      <vt:lpstr>Progress Up-to-date</vt:lpstr>
      <vt:lpstr>Next Steps</vt:lpstr>
      <vt:lpstr>Summary of Workload Distribution 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VISUALIZATION OF VEHICLE CRASH AND COLLISION IN  NEW YORK CITY, NY, USA  </dc:title>
  <dc:creator>Dhungana, Bandana  - SDSU Student</dc:creator>
  <cp:revision>2</cp:revision>
  <dcterms:created xsi:type="dcterms:W3CDTF">2024-02-22T22:51:48Z</dcterms:created>
  <dcterms:modified xsi:type="dcterms:W3CDTF">2024-06-14T03:25:01Z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0x010100F5477FD02CA5FF45BC33F696FB45B983</vt:lpwstr>
  </property>
  <property fmtid="{D5CDD505-2E9C-101B-9397-08002B2CF9AE}" pid="3" name="MediaServiceImageTags">
    <vt:lpwstr/>
  </property>
</Properties>
</file>